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Google Sans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3D70A-F98C-B9C8-3263-D0A8CF96C80C}" v="29" dt="2026-01-26T09:16:55.175"/>
    <p1510:client id="{E6D03D19-4BE0-E378-E8D0-2FB0955BB35F}" v="9" dt="2026-01-26T05:24:24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d0701490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3ad07014906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d07014906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3ad07014906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d0701490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ad0701490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d07014906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3ad07014906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d07014906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3ad07014906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juniperpublishers.com/ijesnr/IJESNR.MS.ID.555984.ph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ink.springer.com/chapter/10.1007/978-981-97-8588-9_46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rontiersin.org/articles/10.3389/frsc.2019.00009/full" TargetMode="Externa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ubs.rsc.org/ts/content/articlelanding/2024/sm/d4sm00493k" TargetMode="Externa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hutterstock.com/search/smart-geometrics-pattern" TargetMode="Externa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rontiersin.org/journals/future-transportation/articles/10.3389/ffutr.2021.688482/full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cointeligencia.com/2013/09/smart-city-viena/" TargetMode="Externa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s.globalvoices.org/2015/07/18/que-significa-el-proyecto-ciudades-inteligentes-de-india-para-la-clase-pobre/" TargetMode="Externa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bouthydrology.blogspot.com/2017/02/water-supply-systems-and-stormwat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1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sz="4000" b="1" i="0" u="none" strike="noStrike" cap="non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project/ppt.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b="1" i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Solutions must include at least one Google technology.</a:t>
            </a:r>
            <a:endParaRPr sz="1500" b="1" i="1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1" name="Google Shape;101;p2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 descr="Generated image">
            <a:extLst>
              <a:ext uri="{FF2B5EF4-FFF2-40B4-BE49-F238E27FC236}">
                <a16:creationId xmlns:a16="http://schemas.microsoft.com/office/drawing/2014/main" id="{F0D6FEF8-4B3A-3748-4984-6FD29768F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446D7-181D-4934-E628-AAF64F6F5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23654" y="842122"/>
            <a:ext cx="5496692" cy="414897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4C26A7-EC25-D78E-F19F-D68F6E61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15240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/>
              <a:t>  7. Architecture of the MVP of the sustainable smart cities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1DCA72-5D9C-3C9B-C5DC-DE8208BFCAAF}"/>
              </a:ext>
            </a:extLst>
          </p:cNvPr>
          <p:cNvSpPr txBox="1"/>
          <p:nvPr/>
        </p:nvSpPr>
        <p:spPr>
          <a:xfrm>
            <a:off x="366340" y="1881369"/>
            <a:ext cx="31376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8. Future Scope:</a:t>
            </a:r>
          </a:p>
          <a:p>
            <a:pPr>
              <a:buNone/>
            </a:pPr>
            <a:endParaRPr lang="en-US" b="1"/>
          </a:p>
          <a:p>
            <a:pPr>
              <a:buNone/>
            </a:pPr>
            <a:r>
              <a:rPr lang="en-US"/>
              <a:t>Future sustainable smart cities aim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Become carbon-neutral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Use AI-based urban 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Implement digital twin technology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Use 100% renewable energy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5B42B-5E2C-0A28-26B0-4DF02E730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32682" y="682603"/>
            <a:ext cx="4411065" cy="35576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 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42900">
              <a:buClr>
                <a:srgbClr val="434343"/>
              </a:buClr>
              <a:buSzPts val="1800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800" dirty="0">
                <a:solidFill>
                  <a:srgbClr val="434343"/>
                </a:solidFill>
                <a:ea typeface="Google Sans"/>
                <a:sym typeface="Google Sans"/>
              </a:rPr>
              <a:t>https://youtu.be/8VbvSd7HK_U?si=GcMCbaJ4EvXHDMbl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</a:endParaRPr>
          </a:p>
          <a:p>
            <a:pPr marL="457200" indent="-342900">
              <a:buClr>
                <a:srgbClr val="434343"/>
              </a:buClr>
              <a:buSzPts val="1800"/>
              <a:buAutoNum type="arabi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r>
              <a:rPr lang="en-GB" sz="18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:</a:t>
            </a:r>
          </a:p>
          <a:p>
            <a:pPr marL="114300">
              <a:buClr>
                <a:srgbClr val="434343"/>
              </a:buClr>
              <a:buSzPts val="1800"/>
            </a:pPr>
            <a:r>
              <a:rPr lang="en-GB" sz="1800" dirty="0">
                <a:solidFill>
                  <a:srgbClr val="434343"/>
                </a:solidFill>
                <a:ea typeface="Google Sans"/>
                <a:sym typeface="Google Sans"/>
              </a:rPr>
              <a:t>      https://smart-city-psi.vercel.app/index.html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</a:endParaRPr>
          </a:p>
        </p:txBody>
      </p:sp>
      <p:pic>
        <p:nvPicPr>
          <p:cNvPr id="167" name="Google Shape;167;p36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C48241-DAF5-5B79-3B18-17977EE81736}"/>
              </a:ext>
            </a:extLst>
          </p:cNvPr>
          <p:cNvSpPr txBox="1"/>
          <p:nvPr/>
        </p:nvSpPr>
        <p:spPr>
          <a:xfrm>
            <a:off x="228601" y="911873"/>
            <a:ext cx="3098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7. Benefits of smart cities:</a:t>
            </a:r>
          </a:p>
          <a:p>
            <a:pPr>
              <a:buNone/>
            </a:pPr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Reduced pollution and carbon emissions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Efficient use of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Improved transportation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Better healthcare and safety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Improved quality of life</a:t>
            </a:r>
          </a:p>
          <a:p>
            <a:pPr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r>
              <a:rPr lang="en-US" b="1"/>
              <a:t>8. Applications of the smart cities:</a:t>
            </a:r>
          </a:p>
          <a:p>
            <a:pPr>
              <a:buNone/>
            </a:pPr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Smart traffic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Smart street lighting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Smart parking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Waste monitoring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Digital healthcare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E-governance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1ECEC-3D0F-162C-7901-4C44C3AD7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52774" y="501600"/>
            <a:ext cx="5303520" cy="42752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79" name="Google Shape;179;p38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-1804" y="3015063"/>
            <a:ext cx="9284527" cy="199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vision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</a:t>
            </a:r>
            <a:r>
              <a:rPr lang="en-GB" sz="1800" b="1" err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K.Shireesha</a:t>
            </a:r>
            <a:endParaRPr sz="1800" b="1" i="0" u="none" strike="noStrike" cap="none" err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Clr>
                <a:srgbClr val="434343"/>
              </a:buClr>
              <a:buSzPts val="1800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GB" sz="1800" dirty="0">
                <a:solidFill>
                  <a:srgbClr val="434343"/>
                </a:solidFill>
                <a:ea typeface="Google Sans"/>
                <a:sym typeface="Google Sans"/>
              </a:rPr>
              <a:t>Rapid urbanization is creating pollution, traffic, a resource wastage, requiring a sustainable smart city solution using modern technologies</a:t>
            </a:r>
            <a:endParaRPr sz="1800" b="1" i="0" u="none" strike="noStrike" cap="none" dirty="0">
              <a:solidFill>
                <a:srgbClr val="434343"/>
              </a:solidFill>
              <a:ea typeface="Google Sans"/>
              <a:cs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6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903"/>
            <a:ext cx="9144000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6937815-DEA3-AE23-B05B-4954FA799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262" y="-145963"/>
            <a:ext cx="1133475" cy="0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Roboto" panose="020F0502020204030204" pitchFamily="2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Roboto" panose="020F0502020204030204" pitchFamily="2" charset="0"/>
              </a:rPr>
              <a:t>  </a:t>
            </a:r>
            <a:r>
              <a:rPr kumimoji="0" lang="en-US" altLang="en-US" sz="127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Roboto" panose="020F0502020204030204" pitchFamily="2" charset="0"/>
              </a:rPr>
              <a:t>       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E8E8E8"/>
              </a:solidFill>
              <a:effectLst/>
              <a:latin typeface="Google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" panose="020B0604020202020204" charset="0"/>
              </a:rPr>
              <a:t>Found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ACF0965-9C3F-F2BE-507A-B278D2B6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1. Introduction:</a:t>
            </a:r>
            <a:br>
              <a:rPr lang="en-US" b="1"/>
            </a:br>
            <a:br>
              <a:rPr lang="en-US" b="1"/>
            </a:br>
            <a:r>
              <a:rPr lang="en-US"/>
              <a:t>A </a:t>
            </a:r>
            <a:r>
              <a:rPr lang="en-US" b="1"/>
              <a:t>Sustainable Smart City</a:t>
            </a:r>
            <a:r>
              <a:rPr lang="en-US"/>
              <a:t> is an urban area that uses modern technologies along with eco-friendly practices to improve the quality of life of people. It focuses on efficient use of energy, water, transportation, and waste management while reducing pollution and environmental impact.</a:t>
            </a:r>
            <a:br>
              <a:rPr lang="en-US"/>
            </a:br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159801" y="818549"/>
            <a:ext cx="8984200" cy="415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/>
              <a:t>2. Need for Sustainable Smart Cities</a:t>
            </a:r>
          </a:p>
          <a:p>
            <a:r>
              <a:rPr lang="en-US" sz="1800"/>
              <a:t>Due to rapid urbanization, cities face many problems such as:</a:t>
            </a:r>
          </a:p>
          <a:p>
            <a:endParaRPr lang="en-US" sz="1800"/>
          </a:p>
          <a:p>
            <a:r>
              <a:rPr lang="en-US" sz="1800" b="1"/>
              <a:t>* </a:t>
            </a:r>
            <a:r>
              <a:rPr lang="en-US" sz="1800"/>
              <a:t>Traffic congestion</a:t>
            </a:r>
          </a:p>
          <a:p>
            <a:r>
              <a:rPr lang="en-US" sz="1800"/>
              <a:t>* Air and water pollution</a:t>
            </a:r>
          </a:p>
          <a:p>
            <a:r>
              <a:rPr lang="en-US" sz="1800"/>
              <a:t>* High energy consumption</a:t>
            </a:r>
          </a:p>
          <a:p>
            <a:r>
              <a:rPr lang="en-US" sz="1800"/>
              <a:t>* Poor waste management</a:t>
            </a:r>
          </a:p>
          <a:p>
            <a:r>
              <a:rPr lang="en-US" sz="1800"/>
              <a:t>* Water scarcity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r>
              <a:rPr lang="en-US" sz="1800"/>
              <a:t> Sustainable smart cities help solve these issues using technology and smart planning.        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8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20108-94A0-AE37-B5B7-A29DCBEBF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91685" y="1455725"/>
            <a:ext cx="4476903" cy="1849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0EECC-4EB8-0938-3A2A-4CDB4F034BAB}"/>
              </a:ext>
            </a:extLst>
          </p:cNvPr>
          <p:cNvSpPr txBox="1"/>
          <p:nvPr/>
        </p:nvSpPr>
        <p:spPr>
          <a:xfrm>
            <a:off x="159800" y="1351966"/>
            <a:ext cx="552411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3. Definition of sustainable smart cities:</a:t>
            </a:r>
          </a:p>
          <a:p>
            <a:pPr>
              <a:buNone/>
            </a:pPr>
            <a:endParaRPr lang="en-US" b="1"/>
          </a:p>
          <a:p>
            <a:pPr>
              <a:buNone/>
            </a:pPr>
            <a:r>
              <a:rPr lang="en-US"/>
              <a:t>A Sustainable Smart City integrates </a:t>
            </a:r>
            <a:r>
              <a:rPr lang="en-US" b="1"/>
              <a:t>Information and Communication Technology (ICT)</a:t>
            </a:r>
            <a:r>
              <a:rPr lang="en-US"/>
              <a:t> with sustainable infrastructure to optimize city operations, reduce environmental impact, and provide better services to citizens.</a:t>
            </a:r>
          </a:p>
          <a:p>
            <a:pPr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3117A6-BBBC-AAA5-9607-654859E7B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22899" y="1091946"/>
            <a:ext cx="3161301" cy="22803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BC21E-FE97-FA91-85F2-8CF25BEC2D6C}"/>
              </a:ext>
            </a:extLst>
          </p:cNvPr>
          <p:cNvSpPr txBox="1"/>
          <p:nvPr/>
        </p:nvSpPr>
        <p:spPr>
          <a:xfrm>
            <a:off x="241402" y="1186755"/>
            <a:ext cx="401604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4. Technologies Used:</a:t>
            </a:r>
          </a:p>
          <a:p>
            <a:endParaRPr lang="en-US" b="1"/>
          </a:p>
          <a:p>
            <a:r>
              <a:rPr lang="en-US"/>
              <a:t>   * Internet of Things (IoT)</a:t>
            </a:r>
          </a:p>
          <a:p>
            <a:r>
              <a:rPr lang="en-US"/>
              <a:t>   * Artificial Intelligence (AI)</a:t>
            </a:r>
          </a:p>
          <a:p>
            <a:r>
              <a:rPr lang="en-US"/>
              <a:t>   * Big Data Analytics</a:t>
            </a:r>
          </a:p>
          <a:p>
            <a:r>
              <a:rPr lang="en-US"/>
              <a:t>   * Cloud Computing</a:t>
            </a:r>
          </a:p>
          <a:p>
            <a:r>
              <a:rPr lang="en-US"/>
              <a:t>   * Geographic Information Systems (GIS)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192FC-1AF4-E7D2-507F-3286BA39C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98925" y="1082650"/>
            <a:ext cx="4532718" cy="1938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56510-B7E8-5D98-C9B0-24C2ED59BE54}"/>
              </a:ext>
            </a:extLst>
          </p:cNvPr>
          <p:cNvSpPr txBox="1"/>
          <p:nvPr/>
        </p:nvSpPr>
        <p:spPr>
          <a:xfrm>
            <a:off x="4520794" y="5067300"/>
            <a:ext cx="4532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www.frontiersin.org/journals/future-transportation/articles/10.3389/ffutr.2021.688482/ful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/3.0/"/>
              </a:rPr>
              <a:t>CC BY</a:t>
            </a:r>
            <a:endParaRPr lang="en-IN"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F1E35-74F2-173B-CBA3-E4CABC6F4BA6}"/>
              </a:ext>
            </a:extLst>
          </p:cNvPr>
          <p:cNvSpPr txBox="1"/>
          <p:nvPr/>
        </p:nvSpPr>
        <p:spPr>
          <a:xfrm>
            <a:off x="541324" y="1272344"/>
            <a:ext cx="324063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5. Working of a Smart City (Diagram)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Sensors &amp; Devices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        ↓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 Data Collection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        ↓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 Cloud Storage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        ↓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 AI &amp; Analytics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        ↓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 Smart City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1929E-2260-BBD4-C23F-C559628C8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35500" y="585445"/>
            <a:ext cx="3979469" cy="3767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/>
        </p:nvSpPr>
        <p:spPr>
          <a:xfrm>
            <a:off x="822176" y="86502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3" name="Google Shape;143;p32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3B7EDF-5C35-41D4-0C93-FDBB6E94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3782" y="601397"/>
            <a:ext cx="7620000" cy="42077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2BE7BC-68C8-9353-371F-615F4CC8C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599" y="548640"/>
            <a:ext cx="8949268" cy="447781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2A4F4F2-EC33-6EB5-394D-8128893D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7043"/>
            <a:ext cx="8520600" cy="453543"/>
          </a:xfrm>
        </p:spPr>
        <p:txBody>
          <a:bodyPr>
            <a:normAutofit fontScale="90000"/>
          </a:bodyPr>
          <a:lstStyle/>
          <a:p>
            <a:r>
              <a:rPr lang="en-IN" sz="1800"/>
              <a:t>          6. ARCHITECTURE DIAGRAM OF SUSTAINABLE SMART CITIES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mdpi.com/2071-1050/15/8/6546" TargetMode="External"/></Relationships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000" b="0" i="0" u="none" strike="noStrike" cap="none" normalizeH="0" baseline="0" dirty="0" smtClean="0">
            <a:ln>
              <a:noFill/>
            </a:ln>
            <a:solidFill>
              <a:srgbClr val="E8EAED"/>
            </a:solidFill>
            <a:effectLst/>
            <a:latin typeface="Google Sans" panose="020B0604020202020204" charset="0"/>
            <a:cs typeface="Google Sans" panose="020B0604020202020204" charset="0"/>
            <a:hlinkClick xmlns:r="http://schemas.openxmlformats.org/officeDocument/2006/relationships" r:id="rId1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Simple Light</vt:lpstr>
      <vt:lpstr>PowerPoint Presentation</vt:lpstr>
      <vt:lpstr>PowerPoint Presentation</vt:lpstr>
      <vt:lpstr>1. Introduction:  A Sustainable Smart City is an urban area that uses modern technologies along with eco-friendly practices to improve the quality of life of people. It focuses on efficient use of energy, water, transportation, and waste management while reducing pollution and environmental impact.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6. ARCHITECTURE DIAGRAM OF SUSTAINABLE SMART CITIES</vt:lpstr>
      <vt:lpstr>  7. Architecture of the MVP of the sustainable smart cities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24</cp:revision>
  <dcterms:modified xsi:type="dcterms:W3CDTF">2026-01-26T09:16:57Z</dcterms:modified>
</cp:coreProperties>
</file>